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2" r:id="rId6"/>
    <p:sldId id="258" r:id="rId7"/>
    <p:sldId id="261" r:id="rId8"/>
    <p:sldId id="265" r:id="rId9"/>
    <p:sldId id="260" r:id="rId10"/>
    <p:sldId id="268" r:id="rId11"/>
    <p:sldId id="271" r:id="rId12"/>
    <p:sldId id="275" r:id="rId13"/>
    <p:sldId id="272" r:id="rId14"/>
    <p:sldId id="273" r:id="rId15"/>
    <p:sldId id="269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21776" y="4657270"/>
            <a:ext cx="7202683" cy="1621799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8666"/>
          <a:stretch/>
        </p:blipFill>
        <p:spPr>
          <a:xfrm>
            <a:off x="518851" y="4689975"/>
            <a:ext cx="1929568" cy="697591"/>
          </a:xfrm>
          <a:prstGeom prst="rect">
            <a:avLst/>
          </a:prstGeom>
          <a:effectLst>
            <a:glow>
              <a:schemeClr val="accent1">
                <a:alpha val="56000"/>
              </a:schemeClr>
            </a:glow>
            <a:softEdge rad="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66" y="5563754"/>
            <a:ext cx="1761729" cy="7153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5570" y="4873959"/>
            <a:ext cx="1371428" cy="1028571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4509120"/>
            <a:ext cx="121920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085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508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27269" y="6367658"/>
            <a:ext cx="274320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1371" y="6381329"/>
            <a:ext cx="667286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93504" y="6367657"/>
            <a:ext cx="753545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894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794" y="1770324"/>
            <a:ext cx="5049897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661" y="1770324"/>
            <a:ext cx="5049897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9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6"/>
            <a:ext cx="4895331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9"/>
            <a:ext cx="4895331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289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761069"/>
            <a:ext cx="9590551" cy="1828813"/>
          </a:xfrm>
        </p:spPr>
        <p:txBody>
          <a:bodyPr anchor="b"/>
          <a:lstStyle>
            <a:lvl1pPr algn="ctr">
              <a:defRPr sz="4000" b="0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3589879"/>
            <a:ext cx="9590551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2589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5"/>
            <a:ext cx="58420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8420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779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3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55" y="460541"/>
            <a:ext cx="10353763" cy="97045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0401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Br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655" y="460541"/>
            <a:ext cx="10353763" cy="97045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74656" y="6453109"/>
            <a:ext cx="720069" cy="246221"/>
          </a:xfrm>
        </p:spPr>
        <p:txBody>
          <a:bodyPr wrap="none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1607" y="6453109"/>
            <a:ext cx="2595582" cy="246221"/>
          </a:xfrm>
        </p:spPr>
        <p:txBody>
          <a:bodyPr wrap="none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14701" y="6453109"/>
            <a:ext cx="335348" cy="246221"/>
          </a:xfrm>
        </p:spPr>
        <p:txBody>
          <a:bodyPr wrap="none">
            <a:spAutoFit/>
          </a:bodyPr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945543" y="6453109"/>
            <a:ext cx="9781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3986D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Arial" charset="0"/>
              </a:rPr>
              <a:t>Linda Mayoux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C3986D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990" y="578294"/>
            <a:ext cx="5232901" cy="1050507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9403" y="562673"/>
            <a:ext cx="4800533" cy="558800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834" y="2024181"/>
            <a:ext cx="5232901" cy="410445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41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609923"/>
            <a:ext cx="5232901" cy="1184190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635638" y="609924"/>
            <a:ext cx="4822420" cy="5555380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6" y="2060848"/>
            <a:ext cx="5232901" cy="4104456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194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7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4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7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620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990" y="578294"/>
            <a:ext cx="5232901" cy="1050507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968" y="578293"/>
            <a:ext cx="4800533" cy="250628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834" y="2024181"/>
            <a:ext cx="5232901" cy="4104456"/>
          </a:xfrm>
          <a:effectLst/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9403" y="3622349"/>
            <a:ext cx="4800533" cy="250628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79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PicturesLeftNo An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9990" y="578294"/>
            <a:ext cx="5232901" cy="1050507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968" y="578293"/>
            <a:ext cx="4800533" cy="250628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834" y="2024181"/>
            <a:ext cx="5232901" cy="4104456"/>
          </a:xfrm>
          <a:effectLst/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accent4">
                    <a:lumMod val="60000"/>
                    <a:lumOff val="40000"/>
                  </a:schemeClr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19403" y="3622349"/>
            <a:ext cx="4800533" cy="2506288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42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87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3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50"/>
            <a:ext cx="10353763" cy="443285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4060" y="646054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96EE245A-B698-47CC-81CB-093AF894DB6F}" type="datetimeFigureOut">
              <a:rPr lang="en-GB" smtClean="0"/>
              <a:t>16/09/2016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5598" y="6460544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4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2858" y="6460544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/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B367352-7C40-4B7B-8CA3-9AECE0B93CF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042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accent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1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773966"/>
              </a:clrFrom>
              <a:clrTo>
                <a:srgbClr val="773966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3166"/>
            <a:ext cx="12192000" cy="68909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8587" y="2981397"/>
            <a:ext cx="3447738" cy="1310553"/>
          </a:xfrm>
          <a:solidFill>
            <a:schemeClr val="accent3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600" dirty="0" smtClean="0">
                <a:solidFill>
                  <a:schemeClr val="bg1"/>
                </a:solidFill>
              </a:rPr>
              <a:t>Empowering </a:t>
            </a:r>
            <a:br>
              <a:rPr lang="en-GB" sz="2600" dirty="0" smtClean="0">
                <a:solidFill>
                  <a:schemeClr val="bg1"/>
                </a:solidFill>
              </a:rPr>
            </a:br>
            <a:r>
              <a:rPr lang="en-GB" sz="2600" dirty="0" smtClean="0">
                <a:solidFill>
                  <a:srgbClr val="FFC000"/>
                </a:solidFill>
              </a:rPr>
              <a:t>Women, Youth and Men </a:t>
            </a:r>
            <a:r>
              <a:rPr lang="en-GB" sz="2600" dirty="0" smtClean="0">
                <a:solidFill>
                  <a:schemeClr val="bg1"/>
                </a:solidFill>
              </a:rPr>
              <a:t>Farmers </a:t>
            </a:r>
          </a:p>
          <a:p>
            <a:pPr algn="l"/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8886" y="4642392"/>
            <a:ext cx="2012359" cy="223908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900" y="4762292"/>
            <a:ext cx="1396126" cy="8807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99424" y="5081601"/>
            <a:ext cx="3249432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Linda Mayoux, </a:t>
            </a:r>
          </a:p>
          <a:p>
            <a:pPr algn="ctr"/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Intan Dharmawati</a:t>
            </a:r>
          </a:p>
          <a:p>
            <a:pPr algn="ctr"/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Mashadi Mulyo</a:t>
            </a:r>
          </a:p>
          <a:p>
            <a:pPr algn="ctr"/>
            <a:r>
              <a:rPr lang="en-GB" sz="2400" i="1" dirty="0" smtClean="0">
                <a:solidFill>
                  <a:schemeClr val="accent2">
                    <a:lumMod val="50000"/>
                  </a:schemeClr>
                </a:solidFill>
              </a:rPr>
              <a:t>Catherine van der Wees</a:t>
            </a:r>
            <a:endParaRPr lang="en-GB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423" y="-9488"/>
            <a:ext cx="2050064" cy="266956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99423" y="3113365"/>
            <a:ext cx="3700008" cy="1200329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To  Sustainably Implement </a:t>
            </a:r>
          </a:p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Good Agricultural Practices </a:t>
            </a:r>
            <a:r>
              <a:rPr lang="en-GB" sz="2400" dirty="0" smtClean="0">
                <a:solidFill>
                  <a:schemeClr val="bg1"/>
                </a:solidFill>
              </a:rPr>
              <a:t>in Coffee Sector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email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" y="-39146"/>
            <a:ext cx="2974201" cy="30295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1020" y="902220"/>
            <a:ext cx="1245326" cy="748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9506" y="950989"/>
            <a:ext cx="1596151" cy="6514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988" y="-1"/>
            <a:ext cx="4499463" cy="31133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0896" y="2660073"/>
            <a:ext cx="5326783" cy="1982319"/>
          </a:xfrm>
          <a:solidFill>
            <a:schemeClr val="accent3">
              <a:lumMod val="50000"/>
            </a:schemeClr>
          </a:solidFill>
          <a:ln w="57150">
            <a:solidFill>
              <a:schemeClr val="accent2">
                <a:lumMod val="50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en-GB" sz="5400" dirty="0" smtClean="0">
                <a:solidFill>
                  <a:schemeClr val="accent1"/>
                </a:solidFill>
                <a:latin typeface="Futura PT Book" panose="020B0502020204020303" pitchFamily="34" charset="0"/>
              </a:rPr>
              <a:t>Happy Family </a:t>
            </a:r>
            <a:br>
              <a:rPr lang="en-GB" sz="5400" dirty="0" smtClean="0">
                <a:solidFill>
                  <a:schemeClr val="accent1"/>
                </a:solidFill>
                <a:latin typeface="Futura PT Book" panose="020B0502020204020303" pitchFamily="34" charset="0"/>
              </a:rPr>
            </a:br>
            <a:r>
              <a:rPr lang="en-GB" sz="5400" dirty="0" smtClean="0">
                <a:solidFill>
                  <a:schemeClr val="accent1"/>
                </a:solidFill>
                <a:latin typeface="Futura PT Book" panose="020B0502020204020303" pitchFamily="34" charset="0"/>
              </a:rPr>
              <a:t>Happy Coffee</a:t>
            </a:r>
            <a:endParaRPr lang="en-GB" sz="5400" dirty="0">
              <a:solidFill>
                <a:schemeClr val="accent1"/>
              </a:solidFill>
              <a:latin typeface="Futura PT Book" panose="020B0502020204020303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91" y="5677946"/>
            <a:ext cx="1110951" cy="10361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752" y="5763034"/>
            <a:ext cx="869060" cy="92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11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07517" y="275009"/>
            <a:ext cx="5232901" cy="1050507"/>
          </a:xfrm>
        </p:spPr>
        <p:txBody>
          <a:bodyPr/>
          <a:lstStyle/>
          <a:p>
            <a:r>
              <a:rPr lang="en-GB" dirty="0" smtClean="0"/>
              <a:t>5: Change </a:t>
            </a:r>
            <a:br>
              <a:rPr lang="en-GB" dirty="0" smtClean="0"/>
            </a:br>
            <a:r>
              <a:rPr lang="en-GB" dirty="0" smtClean="0"/>
              <a:t>Leadership Map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709891" y="1473905"/>
            <a:ext cx="3212883" cy="220514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sz="2800" baseline="30000" dirty="0"/>
              <a:t> identifies existing </a:t>
            </a:r>
            <a:r>
              <a:rPr lang="en-GB" sz="2800" baseline="30000" dirty="0">
                <a:solidFill>
                  <a:schemeClr val="accent1"/>
                </a:solidFill>
              </a:rPr>
              <a:t>social networks through which GALS/GAPs messages can be delivered </a:t>
            </a:r>
            <a:r>
              <a:rPr lang="en-GB" sz="2800" baseline="30000" dirty="0"/>
              <a:t>on a voluntary basis to </a:t>
            </a:r>
            <a:r>
              <a:rPr lang="en-GB" sz="2800" baseline="30000" dirty="0" smtClean="0"/>
              <a:t>disseminate </a:t>
            </a:r>
            <a:r>
              <a:rPr lang="en-GB" sz="2800" baseline="30000" dirty="0"/>
              <a:t>planning </a:t>
            </a:r>
            <a:r>
              <a:rPr lang="en-GB" sz="2800" baseline="30000" dirty="0" smtClean="0"/>
              <a:t>skills, gender messages </a:t>
            </a:r>
            <a:r>
              <a:rPr lang="en-GB" sz="2800" baseline="30000" dirty="0"/>
              <a:t>and technical information. This makes the job of company staff and promoter farmers easier.</a:t>
            </a:r>
          </a:p>
          <a:p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889" y="0"/>
            <a:ext cx="3766637" cy="36790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0891" y="3679045"/>
            <a:ext cx="7341110" cy="3178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0"/>
            <a:ext cx="4850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834" y="251723"/>
            <a:ext cx="5232901" cy="1050507"/>
          </a:xfrm>
        </p:spPr>
        <p:txBody>
          <a:bodyPr/>
          <a:lstStyle/>
          <a:p>
            <a:r>
              <a:rPr lang="en-GB" dirty="0" smtClean="0"/>
              <a:t>6: Multilane Household </a:t>
            </a:r>
            <a:br>
              <a:rPr lang="en-GB" dirty="0" smtClean="0"/>
            </a:br>
            <a:r>
              <a:rPr lang="en-GB" dirty="0" smtClean="0"/>
              <a:t>Vision Plan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9156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76291" y="1828239"/>
            <a:ext cx="4692444" cy="4104456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GB" sz="2400" dirty="0" smtClean="0"/>
              <a:t>Brings together outputs from other tools onto one change plan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Top Lane production </a:t>
            </a:r>
            <a:r>
              <a:rPr lang="en-GB" sz="2400" dirty="0" smtClean="0"/>
              <a:t>(from Vision Journey and Challenge Action Tree Production and Marketing)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Middle Lane Household Relationships</a:t>
            </a:r>
            <a:r>
              <a:rPr lang="en-GB" sz="2400" dirty="0" smtClean="0"/>
              <a:t> (from Vision, Challenge Action Tree Household and Household Efficiency Tree)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Bottom Lane Peer sharing/leadership </a:t>
            </a:r>
            <a:r>
              <a:rPr lang="en-GB" sz="2400" dirty="0" smtClean="0"/>
              <a:t>(from Change Leadership Map)</a:t>
            </a:r>
          </a:p>
          <a:p>
            <a:pPr algn="l"/>
            <a:r>
              <a:rPr lang="en-GB" sz="2400" dirty="0" smtClean="0"/>
              <a:t>This is then the main monitoring tool for tracking and monitoring.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283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80313"/>
            <a:ext cx="3225501" cy="22776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225501" cy="22599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00" y="3422931"/>
            <a:ext cx="8966499" cy="34350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259971"/>
            <a:ext cx="3225501" cy="2320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500" y="0"/>
            <a:ext cx="8966500" cy="3422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40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 for success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66908" y="2193998"/>
            <a:ext cx="5232901" cy="4104456"/>
          </a:xfrm>
        </p:spPr>
        <p:txBody>
          <a:bodyPr>
            <a:normAutofit fontScale="92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FUN!!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Inspiration, not policing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Partnership and ownership, not control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Focus on action can change, not too much detailed analysis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Champion facilitation skills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Supportive follow-up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Responding to real needs that come up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Women and youth rights constantly reinforced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5" y="3262309"/>
            <a:ext cx="3383730" cy="3595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0189" y="3262309"/>
            <a:ext cx="3987627" cy="3595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4616" y="0"/>
            <a:ext cx="2743200" cy="182880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3709851" cy="1828800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502229"/>
            <a:ext cx="5907816" cy="186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3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3031" y="397164"/>
            <a:ext cx="10353763" cy="970450"/>
          </a:xfrm>
        </p:spPr>
        <p:txBody>
          <a:bodyPr/>
          <a:lstStyle/>
          <a:p>
            <a:r>
              <a:rPr lang="en-GB" dirty="0" smtClean="0"/>
              <a:t>Roles of champions and staff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1"/>
          </p:nvPr>
        </p:nvSpPr>
        <p:spPr>
          <a:xfrm>
            <a:off x="660400" y="1600205"/>
            <a:ext cx="4899891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FARMER</a:t>
            </a:r>
            <a:r>
              <a:rPr lang="en-GB" sz="2000" dirty="0" smtClean="0">
                <a:solidFill>
                  <a:schemeClr val="accent1"/>
                </a:solidFill>
              </a:rPr>
              <a:t> </a:t>
            </a:r>
            <a:r>
              <a:rPr lang="en-GB" sz="2800" b="1" dirty="0" smtClean="0">
                <a:solidFill>
                  <a:schemeClr val="accent1"/>
                </a:solidFill>
              </a:rPr>
              <a:t>CHAMPIONS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Implement their own development and change plans together with their families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Track their own progress on their diagrams, particularly multilane highway – green fruits turn red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/>
              <a:t>S</a:t>
            </a:r>
            <a:r>
              <a:rPr lang="en-GB" sz="2600" dirty="0" smtClean="0"/>
              <a:t>cale up GALS in their own families, social networks and communities</a:t>
            </a:r>
            <a:endParaRPr lang="en-GB" sz="26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 smtClean="0"/>
              <a:t>After 6 months to one year the best voluntary champions are certified to be paid trainers for replication in other communities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705600" y="1600205"/>
            <a:ext cx="5015345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2800" b="1" dirty="0" smtClean="0">
                <a:solidFill>
                  <a:schemeClr val="accent1"/>
                </a:solidFill>
              </a:rPr>
              <a:t>ICC STAFF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Train </a:t>
            </a:r>
            <a:r>
              <a:rPr lang="en-GB" sz="2600" dirty="0"/>
              <a:t>on GAPS but integrate GALS facilitation techniques and reinforcement on gender and youth messages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Validate </a:t>
            </a:r>
            <a:r>
              <a:rPr lang="en-GB" sz="2600" dirty="0"/>
              <a:t>and support on progressive development of information on diagrams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/>
              <a:t>Staff identify champions to be certified as paid trainers to replicate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 smtClean="0"/>
              <a:t>Aggregation of information on farmer </a:t>
            </a:r>
            <a:r>
              <a:rPr lang="en-GB" sz="2600" dirty="0"/>
              <a:t>changes and upscaling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/>
              <a:t>Development of business case for gender and youth empowerment and GALS</a:t>
            </a:r>
          </a:p>
          <a:p>
            <a:pPr indent="-342900">
              <a:buFont typeface="Arial" panose="020B0604020202020204" pitchFamily="34" charset="0"/>
              <a:buChar char="•"/>
            </a:pPr>
            <a:r>
              <a:rPr lang="en-GB" sz="2600" dirty="0"/>
              <a:t>Communicating progress to the company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0793" y="264923"/>
            <a:ext cx="5232901" cy="1050507"/>
          </a:xfrm>
        </p:spPr>
        <p:txBody>
          <a:bodyPr/>
          <a:lstStyle/>
          <a:p>
            <a:r>
              <a:rPr lang="en-GB" dirty="0" smtClean="0"/>
              <a:t>Following Years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5359" y="1737854"/>
            <a:ext cx="4258335" cy="4104456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More in-depth work on gender through other more advanced GALS Tools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Business Training using GALS Livelihood Tools or existing business training materials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Leadership and governance training using GALS Leadership Tools or existing training materials</a:t>
            </a:r>
            <a:endParaRPr lang="en-GB" sz="24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80"/>
          <a:stretch/>
        </p:blipFill>
        <p:spPr>
          <a:xfrm>
            <a:off x="4596231" y="1938347"/>
            <a:ext cx="2623127" cy="22841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" b="-4597"/>
          <a:stretch/>
        </p:blipFill>
        <p:spPr>
          <a:xfrm>
            <a:off x="4603498" y="0"/>
            <a:ext cx="2623127" cy="204918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980" y="0"/>
            <a:ext cx="4714479" cy="685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966" y="4222520"/>
            <a:ext cx="2637659" cy="26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53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5246"/>
            <a:ext cx="5227782" cy="6883246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963044" y="0"/>
            <a:ext cx="5232901" cy="1050507"/>
          </a:xfrm>
        </p:spPr>
        <p:txBody>
          <a:bodyPr/>
          <a:lstStyle/>
          <a:p>
            <a:r>
              <a:rPr lang="en-GB" dirty="0" smtClean="0"/>
              <a:t>This workshop</a:t>
            </a:r>
            <a:endParaRPr lang="en-GB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3044" y="1477818"/>
            <a:ext cx="5859502" cy="5883564"/>
          </a:xfrm>
        </p:spPr>
        <p:txBody>
          <a:bodyPr>
            <a:normAutofit fontScale="47500" lnSpcReduction="20000"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Shared IndoCafCo vision for Happy Family Happy Coffee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Sharing of the main GALS Tools for Happy Family Happy Coffee and adaptations for Indonesia context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Sharing of GALS facilitation principles and techniques and adaptations for Indonesia context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Discussion </a:t>
            </a:r>
            <a:r>
              <a:rPr lang="en-GB" sz="3600" dirty="0"/>
              <a:t>of whether and how </a:t>
            </a:r>
            <a:r>
              <a:rPr lang="en-GB" sz="3600" dirty="0" smtClean="0"/>
              <a:t>some GALS tools and/or facilitation techniques </a:t>
            </a:r>
            <a:r>
              <a:rPr lang="en-GB" sz="3600" dirty="0"/>
              <a:t>might also be useful for GAPS</a:t>
            </a:r>
            <a:endParaRPr lang="en-GB" sz="3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Clarification of </a:t>
            </a:r>
            <a:r>
              <a:rPr lang="en-GB" sz="3600" smtClean="0"/>
              <a:t>role of ICC staff in </a:t>
            </a:r>
            <a:r>
              <a:rPr lang="en-GB" sz="3600" dirty="0" smtClean="0"/>
              <a:t>implementation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Agreement on initial indicators, monitoring process and roles of farmers, </a:t>
            </a:r>
            <a:r>
              <a:rPr lang="en-GB" sz="3600" dirty="0"/>
              <a:t>IndoCafCo </a:t>
            </a:r>
            <a:r>
              <a:rPr lang="en-GB" sz="3600" dirty="0" smtClean="0"/>
              <a:t>staff and management, and Hivos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Agreement on upscaling process </a:t>
            </a:r>
            <a:r>
              <a:rPr lang="en-GB" sz="3600" dirty="0"/>
              <a:t>and roles of farmers, </a:t>
            </a:r>
            <a:r>
              <a:rPr lang="en-GB" sz="3600" dirty="0" smtClean="0"/>
              <a:t>IndoCafCo staff and management, and </a:t>
            </a:r>
            <a:r>
              <a:rPr lang="en-GB" sz="3600" dirty="0"/>
              <a:t>Hivos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Begin design of HFHC calendar and process for Semendo Phase 2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3600" dirty="0" smtClean="0"/>
              <a:t>Anything else needed by staff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495" y="224853"/>
            <a:ext cx="6273992" cy="68954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‘Happy Family Happy Coffee’ is: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2387" y="1416571"/>
            <a:ext cx="6273992" cy="4680678"/>
          </a:xfrm>
        </p:spPr>
        <p:txBody>
          <a:bodyPr>
            <a:noAutofit/>
          </a:bodyPr>
          <a:lstStyle/>
          <a:p>
            <a:pPr algn="l"/>
            <a:r>
              <a:rPr lang="en-GB" sz="2400" dirty="0" smtClean="0"/>
              <a:t>A training methodology that: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/>
              <a:t> uses the diagram tools and participatory facilitation techniques </a:t>
            </a:r>
            <a:r>
              <a:rPr lang="en-GB" sz="2400" dirty="0" smtClean="0">
                <a:solidFill>
                  <a:schemeClr val="accent1"/>
                </a:solidFill>
              </a:rPr>
              <a:t>of Gender Action Learning for Sustainability (GALS) </a:t>
            </a:r>
            <a:r>
              <a:rPr lang="en-GB" sz="2400" dirty="0" smtClean="0"/>
              <a:t>methodology to: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empower women and youth coffee farmers to implement and fully benefit </a:t>
            </a:r>
            <a:r>
              <a:rPr lang="en-GB" sz="2400" dirty="0" smtClean="0"/>
              <a:t>from Good Agricultural Practices (GAPS) in Coffee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accent1"/>
                </a:solidFill>
              </a:rPr>
              <a:t>improve relationships and trust </a:t>
            </a:r>
            <a:r>
              <a:rPr lang="en-GB" sz="2400" dirty="0" smtClean="0"/>
              <a:t>between coffee farmers, companies, traders and service providers – leading to happy staff and happy companies.</a:t>
            </a:r>
            <a:endParaRPr lang="en-GB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78085"/>
            <a:ext cx="5151317" cy="3858424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164812" cy="3078085"/>
          </a:xfrm>
        </p:spPr>
      </p:pic>
    </p:spTree>
    <p:extLst>
      <p:ext uri="{BB962C8B-B14F-4D97-AF65-F5344CB8AC3E}">
        <p14:creationId xmlns:p14="http://schemas.microsoft.com/office/powerpoint/2010/main" val="405728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2788" y="0"/>
            <a:ext cx="9909212" cy="6858000"/>
          </a:xfr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437" y="757646"/>
            <a:ext cx="2614380" cy="211248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Integrated</a:t>
            </a:r>
            <a:br>
              <a:rPr lang="en-GB" dirty="0" smtClean="0"/>
            </a:br>
            <a:r>
              <a:rPr lang="en-GB" dirty="0" smtClean="0"/>
              <a:t>GALS/GAPS Curriculum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88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318" y="0"/>
            <a:ext cx="9011682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295" y="856781"/>
            <a:ext cx="2550825" cy="97045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en-GB" dirty="0" smtClean="0"/>
              <a:t>Coffee Vision Calendar Framework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14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5232901" cy="1050507"/>
          </a:xfrm>
        </p:spPr>
        <p:txBody>
          <a:bodyPr/>
          <a:lstStyle/>
          <a:p>
            <a:r>
              <a:rPr lang="en-GB" dirty="0" smtClean="0"/>
              <a:t>1: Vision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23273" y="1183598"/>
            <a:ext cx="5232901" cy="2400111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aseline="30000" dirty="0"/>
              <a:t>places coffee in the context of a </a:t>
            </a:r>
            <a:r>
              <a:rPr lang="en-GB" sz="3200" baseline="30000" dirty="0">
                <a:solidFill>
                  <a:schemeClr val="accent1"/>
                </a:solidFill>
              </a:rPr>
              <a:t>wider vision for happiness and success in the family and community </a:t>
            </a:r>
            <a:r>
              <a:rPr lang="en-GB" sz="3200" baseline="30000" dirty="0"/>
              <a:t>increases commitment to good quality coffee.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baseline="30000" dirty="0" smtClean="0"/>
              <a:t>introduces </a:t>
            </a:r>
            <a:r>
              <a:rPr lang="en-GB" sz="3200" baseline="30000" dirty="0"/>
              <a:t>discussion of what is meant by coffee quality, environmental issues and relationships in the household.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2473"/>
            <a:ext cx="2054027" cy="27755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764" y="0"/>
            <a:ext cx="5597236" cy="37181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4764" y="3288145"/>
            <a:ext cx="5597236" cy="3569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4027" y="4082473"/>
            <a:ext cx="2085937" cy="27755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65" y="4070988"/>
            <a:ext cx="2454800" cy="278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2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03121" y="283134"/>
            <a:ext cx="5232901" cy="1050507"/>
          </a:xfrm>
        </p:spPr>
        <p:txBody>
          <a:bodyPr/>
          <a:lstStyle/>
          <a:p>
            <a:r>
              <a:rPr lang="en-GB" dirty="0" smtClean="0"/>
              <a:t>2: Vision Journey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7624991" y="1737498"/>
            <a:ext cx="4037331" cy="167072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aseline="30000" dirty="0">
                <a:solidFill>
                  <a:schemeClr val="tx1"/>
                </a:solidFill>
              </a:rPr>
              <a:t>teaches basic planning skills </a:t>
            </a:r>
            <a:endParaRPr lang="en-GB" sz="3200" baseline="30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aseline="30000" dirty="0" smtClean="0">
                <a:solidFill>
                  <a:schemeClr val="tx1"/>
                </a:solidFill>
              </a:rPr>
              <a:t>places </a:t>
            </a:r>
            <a:r>
              <a:rPr lang="en-GB" sz="3200" baseline="30000" dirty="0">
                <a:solidFill>
                  <a:schemeClr val="tx1"/>
                </a:solidFill>
              </a:rPr>
              <a:t>coffee even more firmly as a significant contribution to family development towards a vision.</a:t>
            </a:r>
          </a:p>
          <a:p>
            <a:endParaRPr lang="en-GB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436" y="3527172"/>
            <a:ext cx="6431251" cy="3331570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" y="3527172"/>
            <a:ext cx="5797911" cy="337729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8350" y="-210"/>
            <a:ext cx="3687276" cy="35273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1" y="-52176"/>
            <a:ext cx="3368350" cy="357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3" y="73891"/>
            <a:ext cx="5153891" cy="1477817"/>
          </a:xfrm>
        </p:spPr>
        <p:txBody>
          <a:bodyPr anchor="ctr"/>
          <a:lstStyle/>
          <a:p>
            <a:r>
              <a:rPr lang="en-GB" dirty="0" smtClean="0"/>
              <a:t>3: Increasing Coffee Incomes Challenge Action Tree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965" y="1625600"/>
            <a:ext cx="5837382" cy="4793673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looks at the </a:t>
            </a:r>
            <a:r>
              <a:rPr lang="en-GB" sz="2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production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(GAPs and 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GB" sz="28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(including relationships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companies) and </a:t>
            </a:r>
            <a:r>
              <a:rPr lang="en-GB" sz="2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household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gender, youth, child labour, health </a:t>
            </a:r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safety to increasing farmer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incomes from coffee.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asks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farmers to identify what they see as solutions that they can implement themselves and make </a:t>
            </a:r>
            <a:r>
              <a:rPr lang="en-GB" sz="2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change commitments. </a:t>
            </a:r>
            <a:endParaRPr lang="en-GB" sz="2800" baseline="300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enables companies to assess what farmers already know and can share with each other. This enables service providers to see where they need to add and/or correct information to </a:t>
            </a:r>
            <a:r>
              <a:rPr lang="en-GB" sz="2800" baseline="30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technical </a:t>
            </a:r>
            <a:r>
              <a:rPr lang="en-GB" sz="2800" baseline="300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trainings much more cost-effective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focussed on what farmers really need to know. </a:t>
            </a:r>
            <a:endParaRPr lang="en-GB" sz="28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GB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GB" sz="2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same Challenge Action Tree tool is then used to frame each practical technical GAPs session to look </a:t>
            </a:r>
            <a:r>
              <a:rPr lang="en-GB" sz="2800" baseline="30000" dirty="0"/>
              <a:t>in more detail at </a:t>
            </a:r>
            <a:r>
              <a:rPr lang="en-GB" sz="2800" baseline="30000" dirty="0" smtClean="0"/>
              <a:t>e.g. canopy </a:t>
            </a:r>
            <a:r>
              <a:rPr lang="en-GB" sz="2800" baseline="30000" dirty="0"/>
              <a:t>management etc.</a:t>
            </a:r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4384" y="0"/>
            <a:ext cx="59776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5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5342" y="507999"/>
            <a:ext cx="3264026" cy="12660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Individual Trees and monitoring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726" y="4541838"/>
            <a:ext cx="1707274" cy="2316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6765" y="2713037"/>
            <a:ext cx="1718422" cy="182880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261206" cy="6858000"/>
          </a:xfrm>
        </p:spPr>
      </p:pic>
      <p:pic>
        <p:nvPicPr>
          <p:cNvPr id="14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206" y="2695045"/>
            <a:ext cx="2604655" cy="4162955"/>
          </a:xfr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861" y="2695043"/>
            <a:ext cx="2593507" cy="416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26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4: Happy Family Tree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243780" y="1959527"/>
            <a:ext cx="5458691" cy="4746074"/>
          </a:xfrm>
        </p:spPr>
        <p:txBody>
          <a:bodyPr>
            <a:normAutofit/>
          </a:bodyPr>
          <a:lstStyle/>
          <a:p>
            <a:pPr algn="l"/>
            <a:r>
              <a:rPr lang="en-GB" sz="2200" baseline="30000" dirty="0"/>
              <a:t> looks in more detail at the middle household part of the </a:t>
            </a:r>
            <a:r>
              <a:rPr lang="en-GB" sz="2200" baseline="30000" dirty="0" smtClean="0"/>
              <a:t>Increasing Coffee Incomes Challenge </a:t>
            </a:r>
            <a:r>
              <a:rPr lang="en-GB" sz="2200" baseline="30000" dirty="0"/>
              <a:t>Action Tree to </a:t>
            </a:r>
            <a:r>
              <a:rPr lang="en-GB" sz="2200" baseline="30000" dirty="0" smtClean="0"/>
              <a:t>analyse: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aseline="30000" dirty="0" smtClean="0"/>
              <a:t>how </a:t>
            </a:r>
            <a:r>
              <a:rPr lang="en-GB" sz="2200" baseline="30000" dirty="0">
                <a:solidFill>
                  <a:schemeClr val="accent1"/>
                </a:solidFill>
              </a:rPr>
              <a:t>division of labour </a:t>
            </a:r>
            <a:r>
              <a:rPr lang="en-GB" sz="2200" baseline="30000" dirty="0"/>
              <a:t>within the household can be made more equitable and </a:t>
            </a:r>
            <a:r>
              <a:rPr lang="en-GB" sz="2200" baseline="30000" dirty="0" smtClean="0"/>
              <a:t>efficient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aseline="30000" dirty="0" smtClean="0"/>
              <a:t>how </a:t>
            </a:r>
            <a:r>
              <a:rPr lang="en-GB" sz="2200" baseline="30000" dirty="0" smtClean="0">
                <a:solidFill>
                  <a:schemeClr val="accent1"/>
                </a:solidFill>
              </a:rPr>
              <a:t>expenditure </a:t>
            </a:r>
            <a:r>
              <a:rPr lang="en-GB" sz="2200" baseline="30000" dirty="0"/>
              <a:t>can better reward those doing the work. </a:t>
            </a:r>
            <a:endParaRPr lang="en-GB" sz="2200" baseline="30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aseline="30000" dirty="0"/>
              <a:t>how </a:t>
            </a:r>
            <a:r>
              <a:rPr lang="en-GB" sz="2200" baseline="30000" dirty="0" smtClean="0">
                <a:solidFill>
                  <a:schemeClr val="accent1"/>
                </a:solidFill>
              </a:rPr>
              <a:t>more equal ownership and decision-making </a:t>
            </a:r>
            <a:r>
              <a:rPr lang="en-GB" sz="2200" baseline="30000" dirty="0" smtClean="0"/>
              <a:t>can make households happier and more efficient.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baseline="30000" dirty="0" smtClean="0"/>
              <a:t>Identifies at least </a:t>
            </a:r>
            <a:r>
              <a:rPr lang="en-GB" sz="2200" baseline="30000" dirty="0" smtClean="0">
                <a:solidFill>
                  <a:schemeClr val="accent1"/>
                </a:solidFill>
              </a:rPr>
              <a:t>10 change commitments </a:t>
            </a:r>
            <a:r>
              <a:rPr lang="en-GB" sz="2200" baseline="30000" dirty="0" smtClean="0"/>
              <a:t>for moving forward. </a:t>
            </a:r>
            <a:endParaRPr lang="en-GB" sz="2200" baseline="30000" dirty="0"/>
          </a:p>
          <a:p>
            <a:pPr algn="l"/>
            <a:r>
              <a:rPr lang="en-GB" sz="2200" baseline="30000" dirty="0" smtClean="0"/>
              <a:t>This </a:t>
            </a:r>
            <a:r>
              <a:rPr lang="en-GB" sz="2200" baseline="30000" dirty="0"/>
              <a:t>leads to increased cooperation and transparency in the household and reduction in wasteful expenditures, reducing for example the need for side </a:t>
            </a:r>
            <a:r>
              <a:rPr lang="en-GB" sz="2200" baseline="30000" dirty="0" smtClean="0"/>
              <a:t>selling of coffee to middlemen.</a:t>
            </a:r>
            <a:endParaRPr lang="en-GB" sz="2200" baseline="30000" dirty="0"/>
          </a:p>
          <a:p>
            <a:endParaRPr lang="en-GB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892800" cy="6859443"/>
          </a:xfrm>
        </p:spPr>
      </p:pic>
    </p:spTree>
    <p:extLst>
      <p:ext uri="{BB962C8B-B14F-4D97-AF65-F5344CB8AC3E}">
        <p14:creationId xmlns:p14="http://schemas.microsoft.com/office/powerpoint/2010/main" val="17852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S" id="{F59AA4EC-C1BA-47C8-95F0-EBF47FF0CBA9}" vid="{3C4E2282-38CF-4F74-A605-7FF5ECE8E2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GALS</Template>
  <TotalTime>405</TotalTime>
  <Words>847</Words>
  <Application>Microsoft Office PowerPoint</Application>
  <PresentationFormat>Widescreen</PresentationFormat>
  <Paragraphs>78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Futura PT Book</vt:lpstr>
      <vt:lpstr>Trebuchet MS</vt:lpstr>
      <vt:lpstr>Wingdings 2</vt:lpstr>
      <vt:lpstr>GALS</vt:lpstr>
      <vt:lpstr>Happy Family  Happy Coffee</vt:lpstr>
      <vt:lpstr> ‘Happy Family Happy Coffee’ is:</vt:lpstr>
      <vt:lpstr>Integrated GALS/GAPS Curriculum </vt:lpstr>
      <vt:lpstr>Coffee Vision Calendar Framework</vt:lpstr>
      <vt:lpstr>1: Vision</vt:lpstr>
      <vt:lpstr>2: Vision Journey</vt:lpstr>
      <vt:lpstr>3: Increasing Coffee Incomes Challenge Action Tree</vt:lpstr>
      <vt:lpstr>Individual Trees and monitoring</vt:lpstr>
      <vt:lpstr>4: Happy Family Tree</vt:lpstr>
      <vt:lpstr>5: Change  Leadership Map</vt:lpstr>
      <vt:lpstr>6: Multilane Household  Vision Plan</vt:lpstr>
      <vt:lpstr>PowerPoint Presentation</vt:lpstr>
      <vt:lpstr>Ingredients for success</vt:lpstr>
      <vt:lpstr>Roles of champions and staff</vt:lpstr>
      <vt:lpstr>Following Years</vt:lpstr>
      <vt:lpstr>This workshop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Family  Happy Coffee</dc:title>
  <dc:creator>Linda Mayoux</dc:creator>
  <cp:lastModifiedBy>LindaMayoux</cp:lastModifiedBy>
  <cp:revision>49</cp:revision>
  <dcterms:created xsi:type="dcterms:W3CDTF">2015-11-14T12:57:59Z</dcterms:created>
  <dcterms:modified xsi:type="dcterms:W3CDTF">2016-09-16T08:43:58Z</dcterms:modified>
</cp:coreProperties>
</file>